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280" r:id="rId4"/>
    <p:sldId id="269" r:id="rId5"/>
    <p:sldId id="297" r:id="rId6"/>
    <p:sldId id="303" r:id="rId7"/>
    <p:sldId id="304" r:id="rId8"/>
    <p:sldId id="290" r:id="rId9"/>
    <p:sldId id="275" r:id="rId10"/>
    <p:sldId id="295" r:id="rId11"/>
    <p:sldId id="300" r:id="rId12"/>
    <p:sldId id="261" r:id="rId13"/>
    <p:sldId id="279" r:id="rId14"/>
    <p:sldId id="278" r:id="rId15"/>
    <p:sldId id="298" r:id="rId16"/>
    <p:sldId id="284" r:id="rId17"/>
    <p:sldId id="285" r:id="rId18"/>
    <p:sldId id="301" r:id="rId19"/>
    <p:sldId id="302" r:id="rId20"/>
    <p:sldId id="257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e" initials="D" lastIdx="1" clrIdx="0">
    <p:extLst>
      <p:ext uri="{19B8F6BF-5375-455C-9EA6-DF929625EA0E}">
        <p15:presenceInfo xmlns:p15="http://schemas.microsoft.com/office/powerpoint/2012/main" userId="Denis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192.168.40.1\sesa\SESA_CONTABILIDADE\SESA_CONTABILIDADE\2022\CONSELHO%20MUNICIPAL\FEVEREIRO\Dados%20Reuni&#227;o%20do%20Conselho%20Municipal%20de%20Sa&#250;de%20Fevereiro%20-2022%20-%20Denis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192.168.40.1\sesa\SESA_CONTABILIDADE\SESA_CONTABILIDADE\2022\CONSELHO%20MUNICIPAL\FEVEREIRO\Dados%20Reuni&#227;o%20do%20Conselho%20Municipal%20de%20Sa&#250;de%20Fevereiro%20-2022%20-%20Denis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192.168.40.1\sesa\SESA_CONTABILIDADE\SESA_CONTABILIDADE\2022\CONSELHO%20MUNICIPAL\MAIO\Dados%20Reuni&#227;o%20do%20Conselho%20Municipal%20de%20Sa&#250;de%20Maio%20-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617697021903862E-2"/>
          <c:y val="0.63580100907527526"/>
          <c:w val="0.25917347308044575"/>
          <c:h val="0.34663215742254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617697021903862E-2"/>
          <c:y val="0.63580100907527526"/>
          <c:w val="0.25917347308044575"/>
          <c:h val="0.34663215742254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'[Dados Reunião do Conselho Municipal de Saúde Maio -2022.xlsx] DESPESA DETALHADA '!$A$3:$A$12</c:f>
              <c:strCache>
                <c:ptCount val="10"/>
                <c:pt idx="0">
                  <c:v>Vencimentos</c:v>
                </c:pt>
                <c:pt idx="1">
                  <c:v>Obrigações Patronais</c:v>
                </c:pt>
                <c:pt idx="2">
                  <c:v>Horas Extras</c:v>
                </c:pt>
                <c:pt idx="3">
                  <c:v>Indenizações e Rest. Trabalhistas</c:v>
                </c:pt>
                <c:pt idx="4">
                  <c:v>Obrigações Patronais Intra </c:v>
                </c:pt>
                <c:pt idx="5">
                  <c:v>Diárias</c:v>
                </c:pt>
                <c:pt idx="6">
                  <c:v>Vale Transporte</c:v>
                </c:pt>
                <c:pt idx="7">
                  <c:v>Marmitex</c:v>
                </c:pt>
                <c:pt idx="8">
                  <c:v>Convênio Médico</c:v>
                </c:pt>
                <c:pt idx="9">
                  <c:v>Auxilio Alimentação</c:v>
                </c:pt>
              </c:strCache>
            </c:strRef>
          </c:cat>
          <c:val>
            <c:numRef>
              <c:f>'[Dados Reunião do Conselho Municipal de Saúde Maio -2022.xlsx] DESPESA DETALHADA '!$G$3:$G$12</c:f>
              <c:numCache>
                <c:formatCode>_("R$"* #,##0.00_);_("R$"* \(#,##0.00\);_("R$"* "-"??_);_(@_)</c:formatCode>
                <c:ptCount val="10"/>
                <c:pt idx="0">
                  <c:v>5223722</c:v>
                </c:pt>
                <c:pt idx="1">
                  <c:v>79390.48</c:v>
                </c:pt>
                <c:pt idx="2">
                  <c:v>151327.82999999999</c:v>
                </c:pt>
                <c:pt idx="3">
                  <c:v>0</c:v>
                </c:pt>
                <c:pt idx="4">
                  <c:v>933431.73</c:v>
                </c:pt>
                <c:pt idx="5">
                  <c:v>9110</c:v>
                </c:pt>
                <c:pt idx="6">
                  <c:v>29373.68</c:v>
                </c:pt>
                <c:pt idx="7">
                  <c:v>72868.44</c:v>
                </c:pt>
                <c:pt idx="8">
                  <c:v>90895.1</c:v>
                </c:pt>
                <c:pt idx="9">
                  <c:v>405579.64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171401855917699"/>
          <c:y val="0.32040544008102512"/>
          <c:w val="0.21774270875882015"/>
          <c:h val="0.598730670399847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r>
              <a:rPr lang="pt-BR"/>
              <a:t>Fundo Municipal de Saúde de Votorantim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3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74D465D5-A364-4256-9DDD-FCA3B994764E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6536DD66-B9E5-494A-AF60-4DDC5A794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8565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r>
              <a:rPr lang="pt-BR"/>
              <a:t>Fundo Municipal de Saúde de Votorantim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3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406E3DC4-0A63-453F-95EE-EC37683F14BC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3" y="4776791"/>
            <a:ext cx="5438775" cy="3908425"/>
          </a:xfrm>
          <a:prstGeom prst="rect">
            <a:avLst/>
          </a:prstGeom>
        </p:spPr>
        <p:txBody>
          <a:bodyPr vert="horz" lIns="91413" tIns="45705" rIns="91413" bIns="45705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3A307A16-9325-4071-9F12-953AE47CB4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44023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464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76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356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567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267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2386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8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164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988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796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746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070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113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8667-E5F2-4FE1-9C23-71E3463BD696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1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2C9E-7A70-4C1B-964D-F9D644595612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9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C1D-5B1B-41FC-B866-9815FC4FC711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9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CC96-DFD2-4B2B-9DAF-9290A8435E68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1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21B3-A847-4726-A144-711B64EBF5CC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2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E245-5A24-4597-9D0E-96AC6BD2990B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2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6AD25-D6A1-4586-BC7D-210111179B57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42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189B-0F39-4D30-A6F1-36CF1B8BA8D1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5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019-E8A1-4E38-B6E4-3BAD40A64F20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5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4360-B324-4DE8-9DFD-449F983D00E7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74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F907-D311-417D-9BE6-3FEBEB25C9C6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80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95BBD-ACC6-43AD-8E46-2538A843CCAF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Reunião do Conselho Municipal de Saúde de Votorantim referente ao período de Maio de 2022 - 30 de Junho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81233"/>
            <a:ext cx="12192000" cy="656240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</a:t>
            </a:r>
            <a: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Conselho Municipal de Saúde de Votorantim</a:t>
            </a:r>
            <a:b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Balanço Financeiro</a:t>
            </a:r>
            <a:b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Maio</a:t>
            </a:r>
            <a:r>
              <a:rPr lang="pt-B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pt-BR" b="1" dirty="0">
                <a:solidFill>
                  <a:srgbClr val="FF0000"/>
                </a:solidFill>
              </a:rPr>
              <a:t/>
            </a:r>
            <a:br>
              <a:rPr lang="pt-BR" b="1" dirty="0">
                <a:solidFill>
                  <a:srgbClr val="FF0000"/>
                </a:solidFill>
              </a:rPr>
            </a:b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/>
            </a:r>
            <a:br>
              <a:rPr lang="pt-BR" b="1" dirty="0"/>
            </a:br>
            <a:endParaRPr lang="pt-BR" b="1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62467" y="6216899"/>
            <a:ext cx="8399035" cy="526737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– 29 de Junho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28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14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DETALHAMENTO DAS OUTRAS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DESPESAS 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577788" y="6356350"/>
            <a:ext cx="8247530" cy="295462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815" y="839530"/>
            <a:ext cx="10041761" cy="374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07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529" y="1227438"/>
            <a:ext cx="6155222" cy="421777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9963" y="636973"/>
            <a:ext cx="10515600" cy="1325563"/>
          </a:xfrm>
        </p:spPr>
        <p:txBody>
          <a:bodyPr>
            <a:no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DESPESAS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PAGAS NO MÊS DE MAIO</a:t>
            </a:r>
            <a:b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(ORÇAMENTÁRIAS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RESTOS A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PAGAR)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508193" y="6244428"/>
            <a:ext cx="7687992" cy="365125"/>
          </a:xfrm>
        </p:spPr>
        <p:txBody>
          <a:bodyPr/>
          <a:lstStyle/>
          <a:p>
            <a:r>
              <a:rPr lang="pt-BR" dirty="0" smtClean="0"/>
              <a:t>Reunião do Conselho Municipal de Saúde de Votorantim referente ao período de Maio de 2022 </a:t>
            </a:r>
            <a:r>
              <a:rPr lang="pt-BR" dirty="0" smtClean="0"/>
              <a:t>– 29 de </a:t>
            </a:r>
            <a:r>
              <a:rPr lang="pt-BR" dirty="0" smtClean="0"/>
              <a:t>Junho de 2.022  </a:t>
            </a:r>
            <a:endParaRPr lang="en-US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695568" y="5782763"/>
            <a:ext cx="3499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R$ 11.268.695,83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42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45974" y="741430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DESPESAS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PAGAS 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293341" y="6111816"/>
            <a:ext cx="8568409" cy="440422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406" y="1400434"/>
            <a:ext cx="10363582" cy="181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44828" y="6293049"/>
            <a:ext cx="8593123" cy="440422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1472790" y="495840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DESPESAS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MATERIAIS E MEDICAMENTOS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996" y="1045174"/>
            <a:ext cx="9677071" cy="441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9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60398" y="573339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REPASSES AO TERCEIRO SETOR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60398" y="6210670"/>
            <a:ext cx="8066585" cy="440422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173" y="1111201"/>
            <a:ext cx="10582273" cy="388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7265" y="2181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GESTÃO DO HOSPITAL MUNICIPAL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738183" y="6117453"/>
            <a:ext cx="8905103" cy="365125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35" y="1602448"/>
            <a:ext cx="11312955" cy="270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3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62465" y="296586"/>
            <a:ext cx="1125288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ENFRENTAMENTO AO </a:t>
            </a:r>
            <a:r>
              <a:rPr lang="pt-B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COVID-19 </a:t>
            </a:r>
          </a:p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RECEITAS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4573" y="6243621"/>
            <a:ext cx="8354226" cy="440422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37" y="1281471"/>
            <a:ext cx="10513030" cy="2642627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949" y="4699286"/>
            <a:ext cx="9565453" cy="1627773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97336" y="4237621"/>
            <a:ext cx="11252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DETALHAMENTO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55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69542" y="319472"/>
            <a:ext cx="917227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ENFRENTAMENTO AO COVID-19</a:t>
            </a:r>
          </a:p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DESPESAS PAGAS POR FONTES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14616" y="6243621"/>
            <a:ext cx="8214183" cy="440422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616" y="1226585"/>
            <a:ext cx="9456054" cy="2491459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4617" y="4622396"/>
            <a:ext cx="9456054" cy="139838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502039" y="4244314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DETALHAMENTO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45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APURAÇÃO DA APLICAÇÃO EM SAÚDE – RECURSOS PRÓPRIOS</a:t>
            </a:r>
            <a:b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DEMONSTRATIVO DA RECEITA DE IMPOSTOS E DAS DESPESAS PRÓPRIAS COM SAÚDE </a:t>
            </a:r>
            <a:endParaRPr lang="pt-B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260389" y="6356350"/>
            <a:ext cx="8855676" cy="365125"/>
          </a:xfrm>
        </p:spPr>
        <p:txBody>
          <a:bodyPr/>
          <a:lstStyle/>
          <a:p>
            <a:r>
              <a:rPr lang="pt-BR" dirty="0" smtClean="0"/>
              <a:t>Reunião do Conselho Municipal de Saúde de Votorantim referente ao período de Maio de 2022 </a:t>
            </a:r>
            <a:r>
              <a:rPr lang="pt-BR" dirty="0" smtClean="0"/>
              <a:t>– 29 de </a:t>
            </a:r>
            <a:r>
              <a:rPr lang="pt-BR" dirty="0" smtClean="0"/>
              <a:t>Junho de 2.022  </a:t>
            </a:r>
            <a:endParaRPr lang="en-US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0389" y="1460027"/>
            <a:ext cx="9165427" cy="479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9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EMENDAS PARLAMENTARES RECEBIDAS</a:t>
            </a:r>
            <a:endParaRPr lang="pt-B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260389" y="6356350"/>
            <a:ext cx="8855676" cy="365125"/>
          </a:xfrm>
        </p:spPr>
        <p:txBody>
          <a:bodyPr/>
          <a:lstStyle/>
          <a:p>
            <a:r>
              <a:rPr lang="pt-BR" dirty="0" smtClean="0"/>
              <a:t>Reunião do Conselho Municipal de Saúde de Votorantim referente ao período de Maio de 2022 </a:t>
            </a:r>
            <a:r>
              <a:rPr lang="pt-BR" dirty="0" smtClean="0"/>
              <a:t>– 29 de </a:t>
            </a:r>
            <a:r>
              <a:rPr lang="pt-BR" dirty="0" smtClean="0"/>
              <a:t>Junho de 2.022  </a:t>
            </a:r>
            <a:endParaRPr lang="en-US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173" y="1435316"/>
            <a:ext cx="11162270" cy="138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665" y="837975"/>
            <a:ext cx="9365659" cy="5386204"/>
          </a:xfrm>
          <a:prstGeom prst="rect">
            <a:avLst/>
          </a:prstGeom>
        </p:spPr>
      </p:pic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3261650"/>
              </p:ext>
            </p:extLst>
          </p:nvPr>
        </p:nvGraphicFramePr>
        <p:xfrm>
          <a:off x="724929" y="869513"/>
          <a:ext cx="10431743" cy="5337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tângulo 3"/>
          <p:cNvSpPr/>
          <p:nvPr/>
        </p:nvSpPr>
        <p:spPr>
          <a:xfrm>
            <a:off x="1572907" y="257121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RECEITAS DO MÊS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MAIO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2022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D8596089-225E-4AA1-B2DA-2C2554C5225C}"/>
              </a:ext>
            </a:extLst>
          </p:cNvPr>
          <p:cNvSpPr txBox="1"/>
          <p:nvPr/>
        </p:nvSpPr>
        <p:spPr>
          <a:xfrm>
            <a:off x="4321057" y="5857666"/>
            <a:ext cx="3675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 R$ 11.901.639,71</a:t>
            </a:r>
          </a:p>
          <a:p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447867"/>
              </p:ext>
            </p:extLst>
          </p:nvPr>
        </p:nvGraphicFramePr>
        <p:xfrm>
          <a:off x="952947" y="721629"/>
          <a:ext cx="10121347" cy="5060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134935" y="6356350"/>
            <a:ext cx="7989368" cy="365125"/>
          </a:xfrm>
        </p:spPr>
        <p:txBody>
          <a:bodyPr/>
          <a:lstStyle/>
          <a:p>
            <a:r>
              <a:rPr lang="pt-BR" dirty="0" smtClean="0"/>
              <a:t>Reunião do Conselho Municipal de Saúde de Votorantim referente ao período de Maio de 2022 – 29 de Junho de 2.022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30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5619" y="180304"/>
            <a:ext cx="10969610" cy="6035938"/>
          </a:xfrm>
        </p:spPr>
        <p:txBody>
          <a:bodyPr>
            <a:no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OBRIGADA PELA ATENÇÃO!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b="1" i="1" u="sng" dirty="0"/>
              <a:t/>
            </a:r>
            <a:br>
              <a:rPr lang="pt-BR" sz="2000" b="1" i="1" u="sng" dirty="0"/>
            </a:br>
            <a: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Orçamento e Contabilidade/SESA </a:t>
            </a:r>
            <a:b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Diretora Denise Pires de Carvalho Ribeiro</a:t>
            </a:r>
            <a:b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finansesa@votorantim.sp.gov.br</a:t>
            </a:r>
            <a:endParaRPr lang="pt-BR" sz="2000" b="1" i="1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31092" y="6350466"/>
            <a:ext cx="8494420" cy="371009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/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05E5DEF9-1C6E-4212-B23F-E6BE3A599B12}"/>
              </a:ext>
            </a:extLst>
          </p:cNvPr>
          <p:cNvSpPr txBox="1"/>
          <p:nvPr/>
        </p:nvSpPr>
        <p:spPr>
          <a:xfrm>
            <a:off x="285226" y="272426"/>
            <a:ext cx="116439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969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10320" y="693756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MONTANTE E FONTE DE RECURSOS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10320" y="6400800"/>
            <a:ext cx="8267017" cy="257175"/>
          </a:xfrm>
        </p:spPr>
        <p:txBody>
          <a:bodyPr/>
          <a:lstStyle/>
          <a:p>
            <a:r>
              <a:rPr lang="pt-BR" dirty="0" smtClean="0"/>
              <a:t>Reunião do Conselho Municipal de Saúde de Votorantim referente ao período de Maio de 2022 </a:t>
            </a:r>
            <a:r>
              <a:rPr lang="pt-BR" dirty="0" smtClean="0"/>
              <a:t>– 29 de </a:t>
            </a:r>
            <a:r>
              <a:rPr lang="pt-BR" dirty="0" smtClean="0"/>
              <a:t>Junho de 2.022  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498" y="1458098"/>
            <a:ext cx="10589884" cy="307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32022" y="383305"/>
            <a:ext cx="11079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BALANÇO DAS RECEITAS CORRENTES VINCULADAS 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861751" y="6261059"/>
            <a:ext cx="8255372" cy="440422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241" y="930874"/>
            <a:ext cx="10538310" cy="430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05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20628" y="221821"/>
            <a:ext cx="10515600" cy="1325563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BALANÇO DAS RECEITAS CORRENTES VINCULADAS 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943099" y="6203950"/>
            <a:ext cx="7915275" cy="365125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137" y="912681"/>
            <a:ext cx="10236804" cy="2459053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519882" y="35989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BALANÇO DAS RECEITAS DE CAPITAL VINCULADAS  </a:t>
            </a:r>
            <a:r>
              <a:rPr lang="pt-B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B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400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137" y="4340686"/>
            <a:ext cx="10236804" cy="118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9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529" y="1227438"/>
            <a:ext cx="6155222" cy="421777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9963" y="636973"/>
            <a:ext cx="10515600" cy="1325563"/>
          </a:xfrm>
        </p:spPr>
        <p:txBody>
          <a:bodyPr>
            <a:no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DESPESAS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PAGAS NO MÊS DE MAIO</a:t>
            </a:r>
            <a:b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(ORÇAMENTÁRIAS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RESTOS A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PAGAR)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508193" y="6244428"/>
            <a:ext cx="7687992" cy="365125"/>
          </a:xfrm>
        </p:spPr>
        <p:txBody>
          <a:bodyPr/>
          <a:lstStyle/>
          <a:p>
            <a:r>
              <a:rPr lang="pt-BR" dirty="0" smtClean="0"/>
              <a:t>Reunião do Conselho Municipal de Saúde de Votorantim referente ao período de Maio de 2022 </a:t>
            </a:r>
            <a:r>
              <a:rPr lang="pt-BR" dirty="0" smtClean="0"/>
              <a:t>– 29 de </a:t>
            </a:r>
            <a:r>
              <a:rPr lang="pt-BR" dirty="0" smtClean="0"/>
              <a:t>Junho de 2.022  </a:t>
            </a:r>
            <a:endParaRPr lang="en-US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695568" y="5782763"/>
            <a:ext cx="3499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R$ 11.268.695,83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29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45974" y="741430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DESPESAS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PAGAS 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293341" y="6111816"/>
            <a:ext cx="8568409" cy="440422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341" y="1383958"/>
            <a:ext cx="10286031" cy="180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2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32022" y="383305"/>
            <a:ext cx="110798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DESPESAS COM PESSOAL PAGAS </a:t>
            </a:r>
          </a:p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MÊS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MAIO DE 2022</a:t>
            </a:r>
          </a:p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6195" algn="ctr">
              <a:spcAft>
                <a:spcPts val="1200"/>
              </a:spcAft>
            </a:pPr>
            <a:endParaRPr lang="pt-B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059459" y="6375635"/>
            <a:ext cx="8013276" cy="440422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/>
          </a:p>
        </p:txBody>
      </p:sp>
      <p:sp>
        <p:nvSpPr>
          <p:cNvPr id="2" name="CaixaDeTexto 1"/>
          <p:cNvSpPr txBox="1"/>
          <p:nvPr/>
        </p:nvSpPr>
        <p:spPr>
          <a:xfrm>
            <a:off x="3824931" y="5986265"/>
            <a:ext cx="4482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R$ 6.995.698,90</a:t>
            </a: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086248"/>
              </p:ext>
            </p:extLst>
          </p:nvPr>
        </p:nvGraphicFramePr>
        <p:xfrm>
          <a:off x="1449860" y="1533882"/>
          <a:ext cx="8622875" cy="4975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642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820562" y="6111816"/>
            <a:ext cx="8041188" cy="440422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Maio de 2022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29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Junho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15273" y="441327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DETALHAMENTO DAS DESPESAS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PESSOAL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521" y="963826"/>
            <a:ext cx="10298749" cy="385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52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12469</TotalTime>
  <Words>753</Words>
  <Application>Microsoft Office PowerPoint</Application>
  <PresentationFormat>Widescreen</PresentationFormat>
  <Paragraphs>91</Paragraphs>
  <Slides>20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Tema do Office</vt:lpstr>
      <vt:lpstr>      Reunião do Conselho Municipal de Saúde de Votorantim   Balanço Financeiro Maio de 2022    </vt:lpstr>
      <vt:lpstr>Apresentação do PowerPoint</vt:lpstr>
      <vt:lpstr>Apresentação do PowerPoint</vt:lpstr>
      <vt:lpstr>Apresentação do PowerPoint</vt:lpstr>
      <vt:lpstr>BALANÇO DAS RECEITAS CORRENTES VINCULADAS   </vt:lpstr>
      <vt:lpstr>ANÁLISE DAS DESPESAS PAGAS NO MÊS DE MAIO (ORÇAMENTÁRIAS + RESTOS A PAGAR)     </vt:lpstr>
      <vt:lpstr>Apresentação do PowerPoint</vt:lpstr>
      <vt:lpstr>Apresentação do PowerPoint</vt:lpstr>
      <vt:lpstr>Apresentação do PowerPoint</vt:lpstr>
      <vt:lpstr>DETALHAMENTO DAS OUTRAS DESPESAS </vt:lpstr>
      <vt:lpstr>ANÁLISE DAS DESPESAS PAGAS NO MÊS DE MAIO (ORÇAMENTÁRIAS + RESTOS A PAGAR)     </vt:lpstr>
      <vt:lpstr>Apresentação do PowerPoint</vt:lpstr>
      <vt:lpstr>Apresentação do PowerPoint</vt:lpstr>
      <vt:lpstr>Apresentação do PowerPoint</vt:lpstr>
      <vt:lpstr>GESTÃO DO HOSPITAL MUNICIPAL</vt:lpstr>
      <vt:lpstr>Apresentação do PowerPoint</vt:lpstr>
      <vt:lpstr>Apresentação do PowerPoint</vt:lpstr>
      <vt:lpstr>APURAÇÃO DA APLICAÇÃO EM SAÚDE – RECURSOS PRÓPRIOS DEMONSTRATIVO DA RECEITA DE IMPOSTOS E DAS DESPESAS PRÓPRIAS COM SAÚDE </vt:lpstr>
      <vt:lpstr>EMENDAS PARLAMENTARES RECEBIDAS</vt:lpstr>
      <vt:lpstr>OBRIGADA PELA ATENÇÃO!      Departamento de Orçamento e Contabilidade/SESA   Diretora Denise Pires de Carvalho Ribeiro finansesa@votorantim.sp.gov.br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 2° Q</dc:title>
  <dc:creator>Luana Rubinato</dc:creator>
  <cp:lastModifiedBy>Denise Pires de Carvalho Ribeiro</cp:lastModifiedBy>
  <cp:revision>708</cp:revision>
  <cp:lastPrinted>2022-06-28T13:54:45Z</cp:lastPrinted>
  <dcterms:created xsi:type="dcterms:W3CDTF">2020-09-30T11:25:19Z</dcterms:created>
  <dcterms:modified xsi:type="dcterms:W3CDTF">2022-06-29T02:23:30Z</dcterms:modified>
</cp:coreProperties>
</file>