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80" r:id="rId4"/>
    <p:sldId id="269" r:id="rId5"/>
    <p:sldId id="297" r:id="rId6"/>
    <p:sldId id="307" r:id="rId7"/>
    <p:sldId id="305" r:id="rId8"/>
    <p:sldId id="303" r:id="rId9"/>
    <p:sldId id="261" r:id="rId10"/>
    <p:sldId id="290" r:id="rId11"/>
    <p:sldId id="275" r:id="rId12"/>
    <p:sldId id="295" r:id="rId13"/>
    <p:sldId id="279" r:id="rId14"/>
    <p:sldId id="278" r:id="rId15"/>
    <p:sldId id="298" r:id="rId16"/>
    <p:sldId id="284" r:id="rId17"/>
    <p:sldId id="285" r:id="rId18"/>
    <p:sldId id="301" r:id="rId19"/>
    <p:sldId id="302" r:id="rId20"/>
    <p:sldId id="306" r:id="rId21"/>
    <p:sldId id="257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" initials="D" lastIdx="1" clrIdx="0">
    <p:extLst>
      <p:ext uri="{19B8F6BF-5375-455C-9EA6-DF929625EA0E}">
        <p15:presenceInfo xmlns:p15="http://schemas.microsoft.com/office/powerpoint/2012/main" userId="Deni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7802" autoAdjust="0"/>
  </p:normalViewPr>
  <p:slideViewPr>
    <p:cSldViewPr snapToGrid="0">
      <p:cViewPr varScale="1">
        <p:scale>
          <a:sx n="101" d="100"/>
          <a:sy n="101" d="100"/>
        </p:scale>
        <p:origin x="16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192.168.40.1\sesa\SESA_CONTABILIDADE\SESA_CONTABILIDADE\2022\CONSELHO%20MUNICIPAL\JULHO\Dados%20Reuni&#227;o%20do%20Conselho%20Municipal%20de%20Sa&#250;de%20Junho%20-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D1-4103-A3B5-0B3D335663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D1-4103-A3B5-0B3D335663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D1-4103-A3B5-0B3D335663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D1-4103-A3B5-0B3D335663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D1-4103-A3B5-0B3D335663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D1-4103-A3B5-0B3D335663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D1-4103-A3B5-0B3D335663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'[Dados Reunião do Conselho Municipal de Saúde Junho -2022.xlsx] RECEITA '!$A$3:$A$9</c:f>
              <c:strCache>
                <c:ptCount val="7"/>
                <c:pt idx="0">
                  <c:v>FEDERAL</c:v>
                </c:pt>
                <c:pt idx="1">
                  <c:v>CAPITAL ESTADUAL</c:v>
                </c:pt>
                <c:pt idx="2">
                  <c:v>ESTADUAL</c:v>
                </c:pt>
                <c:pt idx="3">
                  <c:v>MUNICIPAL</c:v>
                </c:pt>
                <c:pt idx="4">
                  <c:v>ESTACIONAMENTO ZONA AZUL</c:v>
                </c:pt>
                <c:pt idx="5">
                  <c:v>RENDIMENTOS DE APLICAÇÃO FINANCEIRA</c:v>
                </c:pt>
                <c:pt idx="6">
                  <c:v>RESTITUIÇÃO</c:v>
                </c:pt>
              </c:strCache>
            </c:strRef>
          </c:cat>
          <c:val>
            <c:numRef>
              <c:f>'[Dados Reunião do Conselho Municipal de Saúde Junho -2022.xlsx] RECEITA '!$B$3:$B$9</c:f>
              <c:numCache>
                <c:formatCode>_("R$"* #,##0.00_);_("R$"* \(#,##0.00\);_("R$"* "-"??_);_(@_)</c:formatCode>
                <c:ptCount val="7"/>
                <c:pt idx="0">
                  <c:v>1398637.5200000003</c:v>
                </c:pt>
                <c:pt idx="1">
                  <c:v>0</c:v>
                </c:pt>
                <c:pt idx="2">
                  <c:v>120950</c:v>
                </c:pt>
                <c:pt idx="3">
                  <c:v>11303575.539999999</c:v>
                </c:pt>
                <c:pt idx="4">
                  <c:v>8177.4</c:v>
                </c:pt>
                <c:pt idx="5">
                  <c:v>155102.10999999999</c:v>
                </c:pt>
                <c:pt idx="6">
                  <c:v>2436.3000000000002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ED1-4103-A3B5-0B3D3356637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r>
              <a:rPr lang="pt-BR"/>
              <a:t>Fundo Municipal de Saúde de Votorantim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74D465D5-A364-4256-9DDD-FCA3B994764E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536DD66-B9E5-494A-AF60-4DDC5A7946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8565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r>
              <a:rPr lang="pt-BR"/>
              <a:t>Fundo Municipal de Saúde de Votorantim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406E3DC4-0A63-453F-95EE-EC37683F14BC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3" y="4776791"/>
            <a:ext cx="5438775" cy="3908425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3A307A16-9325-4071-9F12-953AE47CB4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44023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464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356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567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267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38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8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164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070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796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74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11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pt-BR"/>
              <a:t>Fundo Municipal de Saúde de Votorantim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pt-BR"/>
              <a:t>Reunião do Conselho Municipal de Saúde referente Março/2021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07A16-9325-4071-9F12-953AE47CB485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7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25DE-E5D6-4D00-9230-BF3CB94E18FB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1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4916-C03C-422A-ACFD-586C59735E9B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9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759E-3D07-4127-8518-56956A27C718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9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169D5-77E2-4143-82EB-46CCB8E56329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1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0B6C0-5350-478D-BA83-813BF6D96BF9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2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8BB9-C5B9-492D-904A-1472D5130AD2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126A-C70C-4E3D-B570-C1D755EB6492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2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7A74-CED8-494F-BE66-B44DF3151625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5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B8BC-BFEA-496F-8A17-6138FC1FD5FE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5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01DB-7F27-46B8-8B6D-D89EB7E2C356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7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0FEF-A3AE-462E-A40A-9DE7C951652D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80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EA16-6EBA-4870-9730-323B2A5A67F2}" type="datetime1">
              <a:rPr lang="en-US" smtClean="0"/>
              <a:t>8/29/2022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81233"/>
            <a:ext cx="12192000" cy="656240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</a:t>
            </a:r>
            <a: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Conselho Municipal de Saúde de Votorantim</a:t>
            </a:r>
            <a:b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Financeiro</a:t>
            </a: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Julho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pt-BR" b="1" dirty="0">
                <a:solidFill>
                  <a:srgbClr val="FF0000"/>
                </a:solidFill>
              </a:rPr>
              <a:t/>
            </a:r>
            <a:br>
              <a:rPr lang="pt-BR" b="1" dirty="0">
                <a:solidFill>
                  <a:srgbClr val="FF0000"/>
                </a:solidFill>
              </a:rPr>
            </a:b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/>
            </a:r>
            <a:br>
              <a:rPr lang="pt-BR" b="1" dirty="0"/>
            </a:br>
            <a:endParaRPr lang="pt-BR" b="1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62467" y="6216899"/>
            <a:ext cx="8399035" cy="526737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2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94314" y="147635"/>
            <a:ext cx="110798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COM PESSOAL PAGAS 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MÊS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JULHO DE 2022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6195" algn="ctr">
              <a:spcAft>
                <a:spcPts val="1200"/>
              </a:spcAft>
            </a:pP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059459" y="6375635"/>
            <a:ext cx="8013276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896" y="1027522"/>
            <a:ext cx="8463836" cy="546722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824931" y="5986265"/>
            <a:ext cx="4482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R$ 6.083.367,01</a:t>
            </a:r>
          </a:p>
        </p:txBody>
      </p:sp>
    </p:spTree>
    <p:extLst>
      <p:ext uri="{BB962C8B-B14F-4D97-AF65-F5344CB8AC3E}">
        <p14:creationId xmlns:p14="http://schemas.microsoft.com/office/powerpoint/2010/main" val="256642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820562" y="6111816"/>
            <a:ext cx="8041188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15273" y="441327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DETALHAMENTO DAS DESPESAS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PESSOAL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428" y="1156833"/>
            <a:ext cx="9552288" cy="479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14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DETALHAMENTO DAS OUTRAS DESPESAS 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577788" y="6356350"/>
            <a:ext cx="8247530" cy="29546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520" y="881245"/>
            <a:ext cx="8980516" cy="518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44828" y="6293049"/>
            <a:ext cx="8593123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1472790" y="495840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MATERIAIS E MEDICAMENTOS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421" y="1114493"/>
            <a:ext cx="9832647" cy="497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60398" y="573339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REPASSES AO TERCEIRO SETOR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60398" y="6210670"/>
            <a:ext cx="8066585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39" y="1104824"/>
            <a:ext cx="10614548" cy="425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265" y="2181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GESTÃO DO HOSPITAL MUNICIPAL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738183" y="6117453"/>
            <a:ext cx="8905103" cy="365125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17" y="1713470"/>
            <a:ext cx="10548268" cy="303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62465" y="296586"/>
            <a:ext cx="1125288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ENFRENTAMENTO AO </a:t>
            </a: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COVID-19 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RECEITAS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4573" y="6243621"/>
            <a:ext cx="8354226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62465" y="3332648"/>
            <a:ext cx="11252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DETALHAMENTO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598" y="1419246"/>
            <a:ext cx="7711201" cy="13528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394" y="3798361"/>
            <a:ext cx="10631608" cy="122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69542" y="319472"/>
            <a:ext cx="917227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ENFRENTAMENTO AO COVID-19</a:t>
            </a:r>
          </a:p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DESPESAS PAGAS POR FONTES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14616" y="6243621"/>
            <a:ext cx="8214183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8" name="Retângulo 7"/>
          <p:cNvSpPr/>
          <p:nvPr/>
        </p:nvSpPr>
        <p:spPr>
          <a:xfrm>
            <a:off x="1466479" y="3867360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DETALHAMENTO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59" y="4329025"/>
            <a:ext cx="10803117" cy="134615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6657" y="1304357"/>
            <a:ext cx="7032374" cy="224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APURAÇÃO DA APLICAÇÃO EM SAÚDE – RECURSOS PRÓPRIOS</a:t>
            </a:r>
            <a:b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 DA RECEITA DE IMPOSTOS E DAS DESPESAS PRÓPRIAS COM SAÚDE </a:t>
            </a:r>
            <a:endParaRPr lang="pt-B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260389" y="6356350"/>
            <a:ext cx="8855676" cy="365125"/>
          </a:xfrm>
        </p:spPr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958" y="1690688"/>
            <a:ext cx="10387842" cy="44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EMENDAS PARLAMENTARES RECEBIDAS - FEDERAL</a:t>
            </a: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260389" y="6356350"/>
            <a:ext cx="8855676" cy="365125"/>
          </a:xfrm>
        </p:spPr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76" y="1970203"/>
            <a:ext cx="11590648" cy="251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72907" y="257121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RECEITAS DO MÊS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JULHO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2022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8596089-225E-4AA1-B2DA-2C2554C5225C}"/>
              </a:ext>
            </a:extLst>
          </p:cNvPr>
          <p:cNvSpPr txBox="1"/>
          <p:nvPr/>
        </p:nvSpPr>
        <p:spPr>
          <a:xfrm>
            <a:off x="4302396" y="5848336"/>
            <a:ext cx="3675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 R$ 12.988.878,87</a:t>
            </a:r>
          </a:p>
          <a:p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134935" y="6356350"/>
            <a:ext cx="7989368" cy="365125"/>
          </a:xfrm>
        </p:spPr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963250"/>
              </p:ext>
            </p:extLst>
          </p:nvPr>
        </p:nvGraphicFramePr>
        <p:xfrm>
          <a:off x="1416843" y="1079158"/>
          <a:ext cx="9259395" cy="466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13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85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EMENDAS PARLAMENTARES RECEBIDAS 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ESTADUAL</a:t>
            </a: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348033" y="6356350"/>
            <a:ext cx="8964891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124" y="993978"/>
            <a:ext cx="9773752" cy="505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3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5619" y="180304"/>
            <a:ext cx="10969610" cy="6035938"/>
          </a:xfrm>
        </p:spPr>
        <p:txBody>
          <a:bodyPr>
            <a:no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OBRIGADA PELA ATENÇÃO!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b="1" i="1" u="sng" dirty="0"/>
              <a:t/>
            </a:r>
            <a:br>
              <a:rPr lang="pt-BR" sz="2000" b="1" i="1" u="sng" dirty="0"/>
            </a:b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Orçamento e Contabilidade/SESA </a:t>
            </a:r>
            <a:b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Diretora Denise Pires de Carvalho Ribeiro</a:t>
            </a:r>
            <a:b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finansesa@votorantim.sp.gov.br</a:t>
            </a:r>
            <a:endParaRPr lang="pt-BR" sz="2000" b="1" i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31092" y="6350466"/>
            <a:ext cx="8494420" cy="371009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5E5DEF9-1C6E-4212-B23F-E6BE3A599B12}"/>
              </a:ext>
            </a:extLst>
          </p:cNvPr>
          <p:cNvSpPr txBox="1"/>
          <p:nvPr/>
        </p:nvSpPr>
        <p:spPr>
          <a:xfrm>
            <a:off x="285226" y="272426"/>
            <a:ext cx="116439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969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10320" y="693756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MONTANTE E FONTE DE RECURSOS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10320" y="6400800"/>
            <a:ext cx="8267017" cy="257175"/>
          </a:xfrm>
        </p:spPr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28" y="1687398"/>
            <a:ext cx="10725935" cy="295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2022" y="383305"/>
            <a:ext cx="11079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DAS RECEITAS CORRENTES VINCULADAS </a:t>
            </a: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861751" y="6261059"/>
            <a:ext cx="8255372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63" y="1268963"/>
            <a:ext cx="10789641" cy="425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5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9882" y="333788"/>
            <a:ext cx="10515600" cy="1325563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DAS RECEITAS CORRENTES VINCULADAS 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943099" y="6203950"/>
            <a:ext cx="7915275" cy="365125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519882" y="35989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067" y="1321891"/>
            <a:ext cx="9076726" cy="439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414021" y="6356350"/>
            <a:ext cx="8399282" cy="365125"/>
          </a:xfrm>
        </p:spPr>
        <p:txBody>
          <a:bodyPr/>
          <a:lstStyle/>
          <a:p>
            <a:r>
              <a:rPr lang="pt-BR" dirty="0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749" y="543836"/>
            <a:ext cx="8425402" cy="64013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504" y="1621410"/>
            <a:ext cx="10728615" cy="268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92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DAS RECEITAS DE CAPITAL VINCULADAS</a:t>
            </a: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427584" y="5777852"/>
            <a:ext cx="8742783" cy="365125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315" y="2076355"/>
            <a:ext cx="10989691" cy="146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20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788" y="1123092"/>
            <a:ext cx="6488120" cy="501079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63" y="636973"/>
            <a:ext cx="10515600" cy="1325563"/>
          </a:xfrm>
        </p:spPr>
        <p:txBody>
          <a:bodyPr>
            <a:no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PAGAS NO MÊS DE JULHO             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(ORÇAMENTÁRIAS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RESTOS A PAGAR)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508193" y="6244428"/>
            <a:ext cx="7687992" cy="365125"/>
          </a:xfrm>
        </p:spPr>
        <p:txBody>
          <a:bodyPr/>
          <a:lstStyle/>
          <a:p>
            <a:r>
              <a:rPr lang="pt-BR" smtClean="0"/>
              <a:t>Reunião do Conselho Municipal de Saúde de Votorantim referente ao período de JULHO de 2022 – 31 de agosto de 2.022  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695568" y="5782763"/>
            <a:ext cx="3499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R$ 12.406.386,71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4163" y="4582062"/>
            <a:ext cx="2079525" cy="14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45974" y="741430"/>
            <a:ext cx="917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 algn="ctr">
              <a:spcAft>
                <a:spcPts val="1200"/>
              </a:spcAf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DESPESAS </a:t>
            </a:r>
            <a:r>
              <a:rPr lang="pt-B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PAGAS  </a:t>
            </a:r>
            <a:endParaRPr lang="pt-B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293341" y="6111816"/>
            <a:ext cx="8568409" cy="440422"/>
          </a:xfrm>
        </p:spPr>
        <p:txBody>
          <a:bodyPr/>
          <a:lstStyle/>
          <a:p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Reunião do Conselho Municipal de Saúde de Votorantim referente ao período de JULHO de 2022 – 31 de agosto de 2.022  </a:t>
            </a:r>
            <a:endParaRPr lang="en-US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31" y="1829494"/>
            <a:ext cx="11275563" cy="203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13568</TotalTime>
  <Words>759</Words>
  <Application>Microsoft Office PowerPoint</Application>
  <PresentationFormat>Widescreen</PresentationFormat>
  <Paragraphs>88</Paragraphs>
  <Slides>21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Tema do Office</vt:lpstr>
      <vt:lpstr>      Reunião do Conselho Municipal de Saúde de Votorantim   Balanço Financeiro Julho de 2022    </vt:lpstr>
      <vt:lpstr>Apresentação do PowerPoint</vt:lpstr>
      <vt:lpstr>Apresentação do PowerPoint</vt:lpstr>
      <vt:lpstr>Apresentação do PowerPoint</vt:lpstr>
      <vt:lpstr>BALANÇO DAS RECEITAS CORRENTES VINCULADAS   </vt:lpstr>
      <vt:lpstr>Apresentação do PowerPoint</vt:lpstr>
      <vt:lpstr>BALANÇO DAS RECEITAS DE CAPITAL VINCULADAS</vt:lpstr>
      <vt:lpstr>ANÁLISE DAS DESPESAS PAGAS NO MÊS DE JULHO              (ORÇAMENTÁRIAS + RESTOS A PAGAR)     </vt:lpstr>
      <vt:lpstr>Apresentação do PowerPoint</vt:lpstr>
      <vt:lpstr>Apresentação do PowerPoint</vt:lpstr>
      <vt:lpstr>Apresentação do PowerPoint</vt:lpstr>
      <vt:lpstr>DETALHAMENTO DAS OUTRAS DESPESAS </vt:lpstr>
      <vt:lpstr>Apresentação do PowerPoint</vt:lpstr>
      <vt:lpstr>Apresentação do PowerPoint</vt:lpstr>
      <vt:lpstr>GESTÃO DO HOSPITAL MUNICIPAL</vt:lpstr>
      <vt:lpstr>Apresentação do PowerPoint</vt:lpstr>
      <vt:lpstr>Apresentação do PowerPoint</vt:lpstr>
      <vt:lpstr>APURAÇÃO DA APLICAÇÃO EM SAÚDE – RECURSOS PRÓPRIOS DEMONSTRATIVO DA RECEITA DE IMPOSTOS E DAS DESPESAS PRÓPRIAS COM SAÚDE </vt:lpstr>
      <vt:lpstr>EMENDAS PARLAMENTARES RECEBIDAS - FEDERAL</vt:lpstr>
      <vt:lpstr>EMENDAS PARLAMENTARES RECEBIDAS - ESTADUAL</vt:lpstr>
      <vt:lpstr>OBRIGADA PELA ATENÇÃO!      Departamento de Orçamento e Contabilidade/SESA   Diretora Denise Pires de Carvalho Ribeiro finansesa@votorantim.sp.gov.br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 2° Q</dc:title>
  <dc:creator>Luana Rubinato</dc:creator>
  <cp:lastModifiedBy>Sergio Bressan Marques</cp:lastModifiedBy>
  <cp:revision>736</cp:revision>
  <cp:lastPrinted>2022-08-29T12:27:48Z</cp:lastPrinted>
  <dcterms:created xsi:type="dcterms:W3CDTF">2020-09-30T11:25:19Z</dcterms:created>
  <dcterms:modified xsi:type="dcterms:W3CDTF">2022-08-29T13:56:53Z</dcterms:modified>
</cp:coreProperties>
</file>